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gI7jTtY9Nm0QmKLbK5nLXSBqUt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customschemas.google.com/relationships/presentationmetadata" Target="meta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disable the GPIO warnings, we don’t need them for this project.  Write the following line. Now we need to set the GPIO mode.  This controls how the pins are numbered.  For this program we will use the Broadcom SOC channel numbers.  Finally, let’s provision pin 4 as an output pin.  We want to operate an external component so we need to set the pin to output.</a:t>
            </a:r>
            <a:endParaRPr/>
          </a:p>
        </p:txBody>
      </p:sp>
      <p:sp>
        <p:nvSpPr>
          <p:cNvPr id="188" name="Google Shape;1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Ok, we imported the libraries we will be needing,  we setup the pin we will use.  Now let’s write the program.  Remember, if we set a pin to HIGH it will deliver a small 5 volt current to whatever it is connected to.  So let’s use the GPIO.output function to set pin number 4 to HIGH.  We’ll use the sleep function to make the program wait for 1 second.  Then we will use the GPIO.output function to turn pin 4 to LOW.  If everything is done correctly the LED should light up for one second. </a:t>
            </a:r>
            <a:endParaRPr/>
          </a:p>
        </p:txBody>
      </p:sp>
      <p:sp>
        <p:nvSpPr>
          <p:cNvPr id="195" name="Google Shape;19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Congratulations!  Any questions.</a:t>
            </a:r>
            <a:endParaRPr/>
          </a:p>
        </p:txBody>
      </p:sp>
      <p:sp>
        <p:nvSpPr>
          <p:cNvPr id="202" name="Google Shape;20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Breadboards are simple tools that make constructing simple circuits easy.  A breadboard is a plastic board with holes in it.  When you plug jumper wires, microchips, or other electrical components into a hole they are electrically connected to other components depending on the row and column they are plug into. </a:t>
            </a:r>
            <a:endParaRPr/>
          </a:p>
          <a:p>
            <a:pPr indent="0" lvl="0" marL="0" rtl="0" algn="l">
              <a:spcBef>
                <a:spcPts val="0"/>
              </a:spcBef>
              <a:spcAft>
                <a:spcPts val="0"/>
              </a:spcAft>
              <a:buNone/>
            </a:pPr>
            <a:r>
              <a:rPr lang="en-US"/>
              <a:t>Along either of the long sides there are two rails that are connected across the entire length of the board.  These are often referred to as power rails, because they are most often used to plug in 5 volt and/or 3.3 volt power supplies to provide electrical current to your circuit.  Between the power rails there are connections that run across the board.  Each individual row ---or column depending on how you orient the board--- runs across the board with a break in the center, leaving five connected holes on either side of the center break.  You can use these connections to connect components and build circuits.</a:t>
            </a:r>
            <a:endParaRPr/>
          </a:p>
        </p:txBody>
      </p:sp>
      <p:sp>
        <p:nvSpPr>
          <p:cNvPr id="112" name="Google Shape;11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Breadboard circuits can get quite complicated, but the underlying concepts are the same.  Study these circuits and see what you can identify.  What is connected to what?  Note how some microchips and components are place across the break in the center, this means you can connect wires and components to either side of the chip.</a:t>
            </a:r>
            <a:endParaRPr/>
          </a:p>
        </p:txBody>
      </p:sp>
      <p:sp>
        <p:nvSpPr>
          <p:cNvPr id="129" name="Google Shape;12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talk about a an LED circuit.  When a GPIO pin is put into a HIGH state it emits a 5 volt current.  We need to knock the voltage down a bit so we will use a 330 ohm resistor.  Study the diagram on the left.  We’ll need to put the 330 ohm resistor in the circuit.  The Raspberry Pi GPIO Pins can put out about 60 milliamps of current, but the LED may try to draw more, so we’ll use a resistor to keep it under control.  If you look at the diagram on the right you can see that a resistor has been used to connect two columns of connectors.  Therefore, the 5 volt current from the GPIO pin will go to the first column cross across the resistor to the second column before entering the LED and returning to the ground pin on the Raspberry Pi to complete the circuit.  Think of the current as a water rushing through pipes ---the electrons are attracted to the positive terminal so they flood through the circuit from the negative side to the positive side of the circuit.  The resistor restricts the amount of current like a thinner section of pipe that allows less water to move through it.</a:t>
            </a:r>
            <a:endParaRPr/>
          </a:p>
        </p:txBody>
      </p:sp>
      <p:sp>
        <p:nvSpPr>
          <p:cNvPr id="141" name="Google Shape;1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we dive into the code, we need to setup the circuit. Breadboard allows us to connect electronic components without having to solder them together. In this project, we will be connecting LED to the breadboard.  LED stands for Light Emitting Diode, it glows when electricity is passed through. Notice that the Led has one leg longer than another. The longer leg connects to the positive power supply. Shorter leg connects to negative power side of the circuit or ground. Note that if you do not connect LED correctly, it wont light up. You can place the LED in any column on the breadboard. To connect the LED light to the GPIO pin, we need to use resistor(s). Resistors are a way of limiting the amount of electricity going through a circuit. If we do not use the resistor, then it might burn the Pi or the GPIO pins. Note this diagram shows a different way of placing the resistor into the circuit by connecting the column to the ground rail with the resistor.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Check that the circuit is correctly setup. </a:t>
            </a:r>
            <a:endParaRPr/>
          </a:p>
        </p:txBody>
      </p:sp>
      <p:sp>
        <p:nvSpPr>
          <p:cNvPr id="156" name="Google Shape;1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Raspberry Pi has 26 General Purpose Input/Output Pins. GPIO pins are labeled for us. See the picture. First, locate the GPIO Pin 4 and the Ground pins using BCM pin mapping.  Connect the pin 4 to the positive side of your circuit and the Ground pin to the negative side of your circuit.</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Alright, let’s code!  Open Thonny on your Raspberry Pi.  Click the Raspberry symbol in the upper left corner of your Raspberry Pi desktop.  Select the programming tab and select Thonny.  Raspberry Icon🡪Programming🡪Thonny. Click the big plus sign to create a new file. The first thing we need to do is important the library and objects we need.  Specifically, we need the GPIO library and the sleep function from the time library. </a:t>
            </a:r>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pic>
        <p:nvPicPr>
          <p:cNvPr descr="A picture containing room, toy&#10;&#10;Description automatically generated" id="16" name="Google Shape;16;p14"/>
          <p:cNvPicPr preferRelativeResize="0"/>
          <p:nvPr/>
        </p:nvPicPr>
        <p:blipFill rotWithShape="1">
          <a:blip r:embed="rId2">
            <a:alphaModFix/>
          </a:blip>
          <a:srcRect b="0" l="1618" r="0" t="0"/>
          <a:stretch/>
        </p:blipFill>
        <p:spPr>
          <a:xfrm flipH="1">
            <a:off x="0" y="-112796"/>
            <a:ext cx="12192000" cy="6970796"/>
          </a:xfrm>
          <a:prstGeom prst="rect">
            <a:avLst/>
          </a:prstGeom>
          <a:noFill/>
          <a:ln>
            <a:noFill/>
          </a:ln>
        </p:spPr>
      </p:pic>
      <p:sp>
        <p:nvSpPr>
          <p:cNvPr id="17" name="Google Shape;17;p14"/>
          <p:cNvSpPr txBox="1"/>
          <p:nvPr>
            <p:ph idx="1" type="subTitle"/>
          </p:nvPr>
        </p:nvSpPr>
        <p:spPr>
          <a:xfrm>
            <a:off x="1620252" y="518318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FB7F03"/>
              </a:buClr>
              <a:buSzPts val="4000"/>
              <a:buNone/>
              <a:defRPr b="1" sz="4000">
                <a:solidFill>
                  <a:srgbClr val="FB7F03"/>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8" name="Google Shape;18;p14"/>
          <p:cNvCxnSpPr/>
          <p:nvPr/>
        </p:nvCxnSpPr>
        <p:spPr>
          <a:xfrm>
            <a:off x="914400" y="5177178"/>
            <a:ext cx="10363200" cy="0"/>
          </a:xfrm>
          <a:prstGeom prst="straightConnector1">
            <a:avLst/>
          </a:prstGeom>
          <a:noFill/>
          <a:ln cap="flat" cmpd="sng" w="57150">
            <a:solidFill>
              <a:srgbClr val="FB7F03"/>
            </a:solidFill>
            <a:prstDash val="solid"/>
            <a:miter lim="800000"/>
            <a:headEnd len="sm" w="sm" type="none"/>
            <a:tailEnd len="sm" w="sm" type="none"/>
          </a:ln>
        </p:spPr>
      </p:cxnSp>
      <p:sp>
        <p:nvSpPr>
          <p:cNvPr id="19" name="Google Shape;19;p14"/>
          <p:cNvSpPr txBox="1"/>
          <p:nvPr/>
        </p:nvSpPr>
        <p:spPr>
          <a:xfrm>
            <a:off x="9512490" y="378031"/>
            <a:ext cx="26597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FB7F03"/>
                </a:solidFill>
                <a:latin typeface="Arial"/>
                <a:ea typeface="Arial"/>
                <a:cs typeface="Arial"/>
                <a:sym typeface="Arial"/>
              </a:rPr>
              <a:t>BotDev()</a:t>
            </a:r>
            <a:endParaRPr/>
          </a:p>
        </p:txBody>
      </p:sp>
      <p:sp>
        <p:nvSpPr>
          <p:cNvPr id="20" name="Google Shape;20;p14"/>
          <p:cNvSpPr txBox="1"/>
          <p:nvPr>
            <p:ph type="ctrTitle"/>
          </p:nvPr>
        </p:nvSpPr>
        <p:spPr>
          <a:xfrm>
            <a:off x="914400" y="2789578"/>
            <a:ext cx="103632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FB7F03"/>
              </a:buClr>
              <a:buSzPts val="12000"/>
              <a:buFont typeface="Arial"/>
              <a:buNone/>
              <a:defRPr b="1" sz="12000">
                <a:solidFill>
                  <a:srgbClr val="FB7F0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 name="Google Shape;21;p14"/>
          <p:cNvPicPr preferRelativeResize="0"/>
          <p:nvPr/>
        </p:nvPicPr>
        <p:blipFill rotWithShape="1">
          <a:blip r:embed="rId3">
            <a:alphaModFix/>
          </a:blip>
          <a:srcRect b="0" l="79" r="79" t="0"/>
          <a:stretch/>
        </p:blipFill>
        <p:spPr>
          <a:xfrm>
            <a:off x="8261684" y="-120315"/>
            <a:ext cx="1578506" cy="1371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2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4"/>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4"/>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4"/>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4"/>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15"/>
          <p:cNvSpPr/>
          <p:nvPr/>
        </p:nvSpPr>
        <p:spPr>
          <a:xfrm>
            <a:off x="0" y="0"/>
            <a:ext cx="1238250" cy="6858000"/>
          </a:xfrm>
          <a:prstGeom prst="rect">
            <a:avLst/>
          </a:prstGeom>
          <a:gradFill>
            <a:gsLst>
              <a:gs pos="0">
                <a:srgbClr val="0C0C0C"/>
              </a:gs>
              <a:gs pos="50000">
                <a:srgbClr val="262626"/>
              </a:gs>
              <a:gs pos="99000">
                <a:srgbClr val="3F3F3F"/>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 name="Google Shape;24;p15"/>
          <p:cNvPicPr preferRelativeResize="0"/>
          <p:nvPr/>
        </p:nvPicPr>
        <p:blipFill rotWithShape="1">
          <a:blip r:embed="rId2">
            <a:alphaModFix/>
          </a:blip>
          <a:srcRect b="0" l="0" r="0" t="0"/>
          <a:stretch/>
        </p:blipFill>
        <p:spPr>
          <a:xfrm flipH="1">
            <a:off x="1222375" y="0"/>
            <a:ext cx="10969625" cy="6858000"/>
          </a:xfrm>
          <a:prstGeom prst="rect">
            <a:avLst/>
          </a:prstGeom>
          <a:solidFill>
            <a:schemeClr val="lt1"/>
          </a:solidFill>
          <a:ln>
            <a:noFill/>
          </a:ln>
        </p:spPr>
      </p:pic>
      <p:sp>
        <p:nvSpPr>
          <p:cNvPr id="25" name="Google Shape;25;p15"/>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B7F03"/>
              </a:buClr>
              <a:buSzPts val="4400"/>
              <a:buFont typeface="Arial"/>
              <a:buNone/>
              <a:defRPr>
                <a:solidFill>
                  <a:srgbClr val="FB7F0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FB7F03"/>
              </a:buClr>
              <a:buSzPts val="2800"/>
              <a:buChar char="•"/>
              <a:defRPr>
                <a:solidFill>
                  <a:srgbClr val="FB7F03"/>
                </a:solidFill>
                <a:latin typeface="Arial"/>
                <a:ea typeface="Arial"/>
                <a:cs typeface="Arial"/>
                <a:sym typeface="Arial"/>
              </a:defRPr>
            </a:lvl1pPr>
            <a:lvl2pPr indent="-381000" lvl="1" marL="914400" algn="l">
              <a:lnSpc>
                <a:spcPct val="90000"/>
              </a:lnSpc>
              <a:spcBef>
                <a:spcPts val="500"/>
              </a:spcBef>
              <a:spcAft>
                <a:spcPts val="0"/>
              </a:spcAft>
              <a:buClr>
                <a:srgbClr val="FB7F03"/>
              </a:buClr>
              <a:buSzPts val="2400"/>
              <a:buChar char="•"/>
              <a:defRPr>
                <a:solidFill>
                  <a:srgbClr val="FB7F03"/>
                </a:solidFill>
                <a:latin typeface="Arial"/>
                <a:ea typeface="Arial"/>
                <a:cs typeface="Arial"/>
                <a:sym typeface="Arial"/>
              </a:defRPr>
            </a:lvl2pPr>
            <a:lvl3pPr indent="-355600" lvl="2" marL="1371600" algn="l">
              <a:lnSpc>
                <a:spcPct val="90000"/>
              </a:lnSpc>
              <a:spcBef>
                <a:spcPts val="500"/>
              </a:spcBef>
              <a:spcAft>
                <a:spcPts val="0"/>
              </a:spcAft>
              <a:buClr>
                <a:srgbClr val="FB7F03"/>
              </a:buClr>
              <a:buSzPts val="2000"/>
              <a:buChar char="•"/>
              <a:defRPr>
                <a:solidFill>
                  <a:srgbClr val="FB7F03"/>
                </a:solidFill>
                <a:latin typeface="Arial"/>
                <a:ea typeface="Arial"/>
                <a:cs typeface="Arial"/>
                <a:sym typeface="Arial"/>
              </a:defRPr>
            </a:lvl3pPr>
            <a:lvl4pPr indent="-342900" lvl="3" marL="1828800" algn="l">
              <a:lnSpc>
                <a:spcPct val="90000"/>
              </a:lnSpc>
              <a:spcBef>
                <a:spcPts val="500"/>
              </a:spcBef>
              <a:spcAft>
                <a:spcPts val="0"/>
              </a:spcAft>
              <a:buClr>
                <a:srgbClr val="FB7F03"/>
              </a:buClr>
              <a:buSzPts val="1800"/>
              <a:buChar char="•"/>
              <a:defRPr>
                <a:solidFill>
                  <a:srgbClr val="FB7F03"/>
                </a:solidFill>
                <a:latin typeface="Arial"/>
                <a:ea typeface="Arial"/>
                <a:cs typeface="Arial"/>
                <a:sym typeface="Arial"/>
              </a:defRPr>
            </a:lvl4pPr>
            <a:lvl5pPr indent="-342900" lvl="4" marL="2286000" algn="l">
              <a:lnSpc>
                <a:spcPct val="90000"/>
              </a:lnSpc>
              <a:spcBef>
                <a:spcPts val="500"/>
              </a:spcBef>
              <a:spcAft>
                <a:spcPts val="0"/>
              </a:spcAft>
              <a:buClr>
                <a:srgbClr val="FB7F03"/>
              </a:buClr>
              <a:buSzPts val="1800"/>
              <a:buChar char="•"/>
              <a:defRPr>
                <a:solidFill>
                  <a:srgbClr val="FB7F03"/>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5"/>
          <p:cNvSpPr txBox="1"/>
          <p:nvPr/>
        </p:nvSpPr>
        <p:spPr>
          <a:xfrm rot="-5400000">
            <a:off x="-1159843" y="2196582"/>
            <a:ext cx="390363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FB7F03"/>
                </a:solidFill>
                <a:latin typeface="Arial"/>
                <a:ea typeface="Arial"/>
                <a:cs typeface="Arial"/>
                <a:sym typeface="Arial"/>
              </a:rPr>
              <a:t>BotDev()</a:t>
            </a:r>
            <a:endParaRPr/>
          </a:p>
        </p:txBody>
      </p:sp>
      <p:sp>
        <p:nvSpPr>
          <p:cNvPr id="28" name="Google Shape;28;p15"/>
          <p:cNvSpPr txBox="1"/>
          <p:nvPr/>
        </p:nvSpPr>
        <p:spPr>
          <a:xfrm>
            <a:off x="9419446" y="6488668"/>
            <a:ext cx="2772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B7F03"/>
                </a:solidFill>
                <a:latin typeface="Calibri"/>
                <a:ea typeface="Calibri"/>
                <a:cs typeface="Calibri"/>
                <a:sym typeface="Calibri"/>
              </a:rPr>
              <a:t>Blender Image By: Flash112</a:t>
            </a:r>
            <a:endParaRPr/>
          </a:p>
        </p:txBody>
      </p:sp>
      <p:pic>
        <p:nvPicPr>
          <p:cNvPr id="29" name="Google Shape;29;p15"/>
          <p:cNvPicPr preferRelativeResize="0"/>
          <p:nvPr/>
        </p:nvPicPr>
        <p:blipFill rotWithShape="1">
          <a:blip r:embed="rId3">
            <a:alphaModFix/>
          </a:blip>
          <a:srcRect b="0" l="79" r="79" t="0"/>
          <a:stretch/>
        </p:blipFill>
        <p:spPr>
          <a:xfrm rot="-5400000">
            <a:off x="-235717" y="4312319"/>
            <a:ext cx="1841590" cy="160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16"/>
          <p:cNvSpPr txBox="1"/>
          <p:nvPr>
            <p:ph type="title"/>
          </p:nvPr>
        </p:nvSpPr>
        <p:spPr>
          <a:xfrm>
            <a:off x="831851" y="1709742"/>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6"/>
          <p:cNvSpPr txBox="1"/>
          <p:nvPr>
            <p:ph idx="1" type="body"/>
          </p:nvPr>
        </p:nvSpPr>
        <p:spPr>
          <a:xfrm>
            <a:off x="831851" y="4589467"/>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17"/>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7"/>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18"/>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8"/>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8"/>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8"/>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8"/>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8"/>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8"/>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pic>
        <p:nvPicPr>
          <p:cNvPr descr="A rocky beach next to a body of water&#10;&#10;Description automatically generated" id="53" name="Google Shape;53;p19"/>
          <p:cNvPicPr preferRelativeResize="0"/>
          <p:nvPr/>
        </p:nvPicPr>
        <p:blipFill rotWithShape="1">
          <a:blip r:embed="rId2">
            <a:alphaModFix/>
          </a:blip>
          <a:srcRect b="0" l="0" r="0" t="17521"/>
          <a:stretch/>
        </p:blipFill>
        <p:spPr>
          <a:xfrm>
            <a:off x="0" y="1"/>
            <a:ext cx="12192001" cy="6857999"/>
          </a:xfrm>
          <a:prstGeom prst="rect">
            <a:avLst/>
          </a:prstGeom>
          <a:solidFill>
            <a:srgbClr val="262626"/>
          </a:solidFill>
          <a:ln>
            <a:noFill/>
          </a:ln>
        </p:spPr>
      </p:pic>
      <p:sp>
        <p:nvSpPr>
          <p:cNvPr id="54" name="Google Shape;54;p19"/>
          <p:cNvSpPr/>
          <p:nvPr/>
        </p:nvSpPr>
        <p:spPr>
          <a:xfrm>
            <a:off x="1" y="1"/>
            <a:ext cx="12192000" cy="6858000"/>
          </a:xfrm>
          <a:prstGeom prst="rect">
            <a:avLst/>
          </a:prstGeom>
          <a:solidFill>
            <a:srgbClr val="7F7F7F">
              <a:alpha val="61960"/>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5" name="Google Shape;55;p19"/>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B7F03"/>
              </a:buClr>
              <a:buSzPts val="6000"/>
              <a:buFont typeface="Arial"/>
              <a:buNone/>
              <a:defRPr b="1" sz="6000">
                <a:solidFill>
                  <a:srgbClr val="FB7F03"/>
                </a:solidFill>
                <a:latin typeface="Arial"/>
                <a:ea typeface="Arial"/>
                <a:cs typeface="Arial"/>
                <a:sym typeface="Arial"/>
              </a:defRPr>
            </a:lvl1pPr>
            <a:lvl2pPr lvl="1">
              <a:spcBef>
                <a:spcPts val="0"/>
              </a:spcBef>
              <a:spcAft>
                <a:spcPts val="0"/>
              </a:spcAft>
              <a:buClr>
                <a:srgbClr val="FB7F03"/>
              </a:buClr>
              <a:buSzPts val="1400"/>
              <a:buNone/>
              <a:defRPr>
                <a:solidFill>
                  <a:srgbClr val="FB7F03"/>
                </a:solidFill>
              </a:defRPr>
            </a:lvl2pPr>
            <a:lvl3pPr lvl="2">
              <a:spcBef>
                <a:spcPts val="0"/>
              </a:spcBef>
              <a:spcAft>
                <a:spcPts val="0"/>
              </a:spcAft>
              <a:buClr>
                <a:srgbClr val="FB7F03"/>
              </a:buClr>
              <a:buSzPts val="1400"/>
              <a:buNone/>
              <a:defRPr>
                <a:solidFill>
                  <a:srgbClr val="FB7F03"/>
                </a:solidFill>
              </a:defRPr>
            </a:lvl3pPr>
            <a:lvl4pPr lvl="3">
              <a:spcBef>
                <a:spcPts val="0"/>
              </a:spcBef>
              <a:spcAft>
                <a:spcPts val="0"/>
              </a:spcAft>
              <a:buClr>
                <a:srgbClr val="FB7F03"/>
              </a:buClr>
              <a:buSzPts val="1400"/>
              <a:buNone/>
              <a:defRPr>
                <a:solidFill>
                  <a:srgbClr val="FB7F03"/>
                </a:solidFill>
              </a:defRPr>
            </a:lvl4pPr>
            <a:lvl5pPr lvl="4">
              <a:spcBef>
                <a:spcPts val="0"/>
              </a:spcBef>
              <a:spcAft>
                <a:spcPts val="0"/>
              </a:spcAft>
              <a:buClr>
                <a:srgbClr val="FB7F03"/>
              </a:buClr>
              <a:buSzPts val="1400"/>
              <a:buNone/>
              <a:defRPr>
                <a:solidFill>
                  <a:srgbClr val="FB7F03"/>
                </a:solidFill>
              </a:defRPr>
            </a:lvl5pPr>
            <a:lvl6pPr lvl="5">
              <a:spcBef>
                <a:spcPts val="0"/>
              </a:spcBef>
              <a:spcAft>
                <a:spcPts val="0"/>
              </a:spcAft>
              <a:buClr>
                <a:srgbClr val="FB7F03"/>
              </a:buClr>
              <a:buSzPts val="1400"/>
              <a:buNone/>
              <a:defRPr>
                <a:solidFill>
                  <a:srgbClr val="FB7F03"/>
                </a:solidFill>
              </a:defRPr>
            </a:lvl6pPr>
            <a:lvl7pPr lvl="6">
              <a:spcBef>
                <a:spcPts val="0"/>
              </a:spcBef>
              <a:spcAft>
                <a:spcPts val="0"/>
              </a:spcAft>
              <a:buClr>
                <a:srgbClr val="FB7F03"/>
              </a:buClr>
              <a:buSzPts val="1400"/>
              <a:buNone/>
              <a:defRPr>
                <a:solidFill>
                  <a:srgbClr val="FB7F03"/>
                </a:solidFill>
              </a:defRPr>
            </a:lvl7pPr>
            <a:lvl8pPr lvl="7">
              <a:spcBef>
                <a:spcPts val="0"/>
              </a:spcBef>
              <a:spcAft>
                <a:spcPts val="0"/>
              </a:spcAft>
              <a:buClr>
                <a:srgbClr val="FB7F03"/>
              </a:buClr>
              <a:buSzPts val="1400"/>
              <a:buNone/>
              <a:defRPr>
                <a:solidFill>
                  <a:srgbClr val="FB7F03"/>
                </a:solidFill>
              </a:defRPr>
            </a:lvl8pPr>
            <a:lvl9pPr lvl="8">
              <a:spcBef>
                <a:spcPts val="0"/>
              </a:spcBef>
              <a:spcAft>
                <a:spcPts val="0"/>
              </a:spcAft>
              <a:buClr>
                <a:srgbClr val="FB7F03"/>
              </a:buClr>
              <a:buSzPts val="1400"/>
              <a:buNone/>
              <a:defRPr>
                <a:solidFill>
                  <a:srgbClr val="FB7F03"/>
                </a:solidFill>
              </a:defRPr>
            </a:lvl9pPr>
          </a:lstStyle>
          <a:p/>
        </p:txBody>
      </p:sp>
      <p:sp>
        <p:nvSpPr>
          <p:cNvPr id="56" name="Google Shape;56;p19"/>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9"/>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9"/>
          <p:cNvSpPr txBox="1"/>
          <p:nvPr/>
        </p:nvSpPr>
        <p:spPr>
          <a:xfrm>
            <a:off x="8288368" y="5266245"/>
            <a:ext cx="390363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FB7F03"/>
                </a:solidFill>
                <a:latin typeface="Arial"/>
                <a:ea typeface="Arial"/>
                <a:cs typeface="Arial"/>
                <a:sym typeface="Arial"/>
              </a:rPr>
              <a:t>BotDev()</a:t>
            </a:r>
            <a:endParaRPr>
              <a:solidFill>
                <a:srgbClr val="FB7F03"/>
              </a:solidFill>
            </a:endParaRPr>
          </a:p>
        </p:txBody>
      </p:sp>
      <p:pic>
        <p:nvPicPr>
          <p:cNvPr id="60" name="Google Shape;60;p19"/>
          <p:cNvPicPr preferRelativeResize="0"/>
          <p:nvPr/>
        </p:nvPicPr>
        <p:blipFill rotWithShape="1">
          <a:blip r:embed="rId3">
            <a:alphaModFix/>
          </a:blip>
          <a:srcRect b="357" l="0" r="0" t="357"/>
          <a:stretch/>
        </p:blipFill>
        <p:spPr>
          <a:xfrm>
            <a:off x="6809910" y="4870453"/>
            <a:ext cx="1857840" cy="1600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20"/>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p:nvPr>
            <p:ph idx="2" type="pic"/>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
          <p:cNvSpPr txBox="1"/>
          <p:nvPr>
            <p:ph type="ctrTitle"/>
          </p:nvPr>
        </p:nvSpPr>
        <p:spPr>
          <a:xfrm>
            <a:off x="914400" y="2789578"/>
            <a:ext cx="103632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B7F03"/>
              </a:buClr>
              <a:buSzPts val="10000"/>
              <a:buFont typeface="Arial"/>
              <a:buNone/>
            </a:pPr>
            <a:r>
              <a:rPr lang="en-US" sz="10000"/>
              <a:t>Make the Led Blink!</a:t>
            </a:r>
            <a:endParaRPr/>
          </a:p>
        </p:txBody>
      </p:sp>
      <p:sp>
        <p:nvSpPr>
          <p:cNvPr id="96" name="Google Shape;96;p1"/>
          <p:cNvSpPr txBox="1"/>
          <p:nvPr>
            <p:ph idx="1" type="subTitle"/>
          </p:nvPr>
        </p:nvSpPr>
        <p:spPr>
          <a:xfrm>
            <a:off x="1620252" y="518318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B7F03"/>
              </a:buClr>
              <a:buSzPts val="2800"/>
              <a:buNone/>
            </a:pPr>
            <a:r>
              <a:rPr lang="en-US" sz="2800">
                <a:highlight>
                  <a:srgbClr val="808080"/>
                </a:highlight>
              </a:rPr>
              <a:t>Intro to Input/output and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Coding: Setup</a:t>
            </a:r>
            <a:endParaRPr/>
          </a:p>
        </p:txBody>
      </p:sp>
      <p:sp>
        <p:nvSpPr>
          <p:cNvPr id="191" name="Google Shape;191;p10"/>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Let’s stop the warnings GPIO:</a:t>
            </a:r>
            <a:endParaRPr/>
          </a:p>
          <a:p>
            <a:pPr indent="0" lvl="0" marL="0" rtl="0" algn="l">
              <a:lnSpc>
                <a:spcPct val="90000"/>
              </a:lnSpc>
              <a:spcBef>
                <a:spcPts val="1000"/>
              </a:spcBef>
              <a:spcAft>
                <a:spcPts val="0"/>
              </a:spcAft>
              <a:buClr>
                <a:srgbClr val="FB7F03"/>
              </a:buClr>
              <a:buSzPts val="2800"/>
              <a:buNone/>
            </a:pPr>
            <a:r>
              <a:rPr lang="en-US"/>
              <a:t>	GPIO.setwarnings(False)</a:t>
            </a:r>
            <a:endParaRPr/>
          </a:p>
          <a:p>
            <a:pPr indent="0" lvl="0" marL="0" rtl="0" algn="l">
              <a:lnSpc>
                <a:spcPct val="90000"/>
              </a:lnSpc>
              <a:spcBef>
                <a:spcPts val="100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Next set the GPIO mode to BCM:</a:t>
            </a:r>
            <a:endParaRPr/>
          </a:p>
          <a:p>
            <a:pPr indent="0" lvl="0" marL="0" rtl="0" algn="l">
              <a:lnSpc>
                <a:spcPct val="90000"/>
              </a:lnSpc>
              <a:spcBef>
                <a:spcPts val="1000"/>
              </a:spcBef>
              <a:spcAft>
                <a:spcPts val="0"/>
              </a:spcAft>
              <a:buClr>
                <a:srgbClr val="FB7F03"/>
              </a:buClr>
              <a:buSzPts val="2800"/>
              <a:buNone/>
            </a:pPr>
            <a:r>
              <a:rPr lang="en-US"/>
              <a:t>	GPIO.setmode(GPIO.BCM)</a:t>
            </a:r>
            <a:endParaRPr/>
          </a:p>
          <a:p>
            <a:pPr indent="0" lvl="0" marL="0" rtl="0" algn="l">
              <a:lnSpc>
                <a:spcPct val="90000"/>
              </a:lnSpc>
              <a:spcBef>
                <a:spcPts val="100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Provision the GPIO pin we need:</a:t>
            </a:r>
            <a:endParaRPr/>
          </a:p>
          <a:p>
            <a:pPr indent="0" lvl="0" marL="0" rtl="0" algn="l">
              <a:lnSpc>
                <a:spcPct val="90000"/>
              </a:lnSpc>
              <a:spcBef>
                <a:spcPts val="1000"/>
              </a:spcBef>
              <a:spcAft>
                <a:spcPts val="0"/>
              </a:spcAft>
              <a:buClr>
                <a:srgbClr val="FB7F03"/>
              </a:buClr>
              <a:buSzPts val="2800"/>
              <a:buNone/>
            </a:pPr>
            <a:r>
              <a:rPr lang="en-US"/>
              <a:t>	GPIO.setup(4, GPIO.OUT)</a:t>
            </a:r>
            <a:endParaRPr/>
          </a:p>
          <a:p>
            <a:pPr indent="-50800" lvl="0" marL="228600" rtl="0" algn="l">
              <a:lnSpc>
                <a:spcPct val="90000"/>
              </a:lnSpc>
              <a:spcBef>
                <a:spcPts val="1000"/>
              </a:spcBef>
              <a:spcAft>
                <a:spcPts val="0"/>
              </a:spcAft>
              <a:buClr>
                <a:srgbClr val="FB7F03"/>
              </a:buClr>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1"/>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Coding the program</a:t>
            </a:r>
            <a:endParaRPr/>
          </a:p>
        </p:txBody>
      </p:sp>
      <p:sp>
        <p:nvSpPr>
          <p:cNvPr id="198" name="Google Shape;198;p11"/>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Let’s turn the GPIO pin on:</a:t>
            </a:r>
            <a:endParaRPr/>
          </a:p>
          <a:p>
            <a:pPr indent="0" lvl="0" marL="0" rtl="0" algn="l">
              <a:lnSpc>
                <a:spcPct val="90000"/>
              </a:lnSpc>
              <a:spcBef>
                <a:spcPts val="1000"/>
              </a:spcBef>
              <a:spcAft>
                <a:spcPts val="0"/>
              </a:spcAft>
              <a:buClr>
                <a:srgbClr val="FB7F03"/>
              </a:buClr>
              <a:buSzPts val="2800"/>
              <a:buNone/>
            </a:pPr>
            <a:r>
              <a:rPr lang="en-US"/>
              <a:t>	GPIO.output(4, GPIO.HIGH)</a:t>
            </a:r>
            <a:endParaRPr/>
          </a:p>
          <a:p>
            <a:pPr indent="0" lvl="0" marL="0" rtl="0" algn="l">
              <a:lnSpc>
                <a:spcPct val="90000"/>
              </a:lnSpc>
              <a:spcBef>
                <a:spcPts val="100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Now put the program to sleep for a second</a:t>
            </a:r>
            <a:endParaRPr/>
          </a:p>
          <a:p>
            <a:pPr indent="0" lvl="0" marL="0" rtl="0" algn="l">
              <a:lnSpc>
                <a:spcPct val="90000"/>
              </a:lnSpc>
              <a:spcBef>
                <a:spcPts val="1000"/>
              </a:spcBef>
              <a:spcAft>
                <a:spcPts val="0"/>
              </a:spcAft>
              <a:buClr>
                <a:srgbClr val="FB7F03"/>
              </a:buClr>
              <a:buSzPts val="2800"/>
              <a:buNone/>
            </a:pPr>
            <a:r>
              <a:rPr lang="en-US"/>
              <a:t>	sleep(1)</a:t>
            </a:r>
            <a:endParaRPr/>
          </a:p>
          <a:p>
            <a:pPr indent="0" lvl="0" marL="0" rtl="0" algn="l">
              <a:lnSpc>
                <a:spcPct val="90000"/>
              </a:lnSpc>
              <a:spcBef>
                <a:spcPts val="100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Now we turn it off</a:t>
            </a:r>
            <a:endParaRPr/>
          </a:p>
          <a:p>
            <a:pPr indent="0" lvl="0" marL="0" rtl="0" algn="l">
              <a:lnSpc>
                <a:spcPct val="90000"/>
              </a:lnSpc>
              <a:spcBef>
                <a:spcPts val="1000"/>
              </a:spcBef>
              <a:spcAft>
                <a:spcPts val="0"/>
              </a:spcAft>
              <a:buClr>
                <a:srgbClr val="FB7F03"/>
              </a:buClr>
              <a:buSzPts val="2800"/>
              <a:buNone/>
            </a:pPr>
            <a:r>
              <a:rPr lang="en-US"/>
              <a:t>	GPIO.output(4, GPIO.LOW)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2"/>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Things you will need</a:t>
            </a:r>
            <a:endParaRPr/>
          </a:p>
        </p:txBody>
      </p:sp>
      <p:sp>
        <p:nvSpPr>
          <p:cNvPr id="103" name="Google Shape;103;p2"/>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1 Breadboard</a:t>
            </a:r>
            <a:endParaRPr/>
          </a:p>
          <a:p>
            <a:pPr indent="-228600" lvl="0" marL="228600" rtl="0" algn="l">
              <a:lnSpc>
                <a:spcPct val="90000"/>
              </a:lnSpc>
              <a:spcBef>
                <a:spcPts val="1000"/>
              </a:spcBef>
              <a:spcAft>
                <a:spcPts val="0"/>
              </a:spcAft>
              <a:buClr>
                <a:srgbClr val="FB7F03"/>
              </a:buClr>
              <a:buSzPts val="2800"/>
              <a:buChar char="•"/>
            </a:pPr>
            <a:r>
              <a:rPr lang="en-US"/>
              <a:t>1 Raspberry Pi</a:t>
            </a:r>
            <a:endParaRPr/>
          </a:p>
          <a:p>
            <a:pPr indent="-228600" lvl="0" marL="228600" rtl="0" algn="l">
              <a:lnSpc>
                <a:spcPct val="90000"/>
              </a:lnSpc>
              <a:spcBef>
                <a:spcPts val="1000"/>
              </a:spcBef>
              <a:spcAft>
                <a:spcPts val="0"/>
              </a:spcAft>
              <a:buClr>
                <a:srgbClr val="FB7F03"/>
              </a:buClr>
              <a:buSzPts val="2800"/>
              <a:buChar char="•"/>
            </a:pPr>
            <a:r>
              <a:rPr lang="en-US"/>
              <a:t>1 Led</a:t>
            </a:r>
            <a:endParaRPr/>
          </a:p>
          <a:p>
            <a:pPr indent="-228600" lvl="0" marL="228600" rtl="0" algn="l">
              <a:lnSpc>
                <a:spcPct val="90000"/>
              </a:lnSpc>
              <a:spcBef>
                <a:spcPts val="1000"/>
              </a:spcBef>
              <a:spcAft>
                <a:spcPts val="0"/>
              </a:spcAft>
              <a:buClr>
                <a:srgbClr val="FB7F03"/>
              </a:buClr>
              <a:buSzPts val="2800"/>
              <a:buChar char="•"/>
            </a:pPr>
            <a:r>
              <a:rPr lang="en-US"/>
              <a:t>1 Resistor (220 Ohm)</a:t>
            </a:r>
            <a:endParaRPr/>
          </a:p>
          <a:p>
            <a:pPr indent="-228600" lvl="0" marL="228600" rtl="0" algn="l">
              <a:lnSpc>
                <a:spcPct val="90000"/>
              </a:lnSpc>
              <a:spcBef>
                <a:spcPts val="1000"/>
              </a:spcBef>
              <a:spcAft>
                <a:spcPts val="0"/>
              </a:spcAft>
              <a:buClr>
                <a:srgbClr val="FB7F03"/>
              </a:buClr>
              <a:buSzPts val="2800"/>
              <a:buChar char="•"/>
            </a:pPr>
            <a:r>
              <a:rPr lang="en-US"/>
              <a:t>2 Cables (Female to male connectors)</a:t>
            </a:r>
            <a:endParaRPr/>
          </a:p>
          <a:p>
            <a:pPr indent="-50800" lvl="0" marL="228600" rtl="0" algn="l">
              <a:lnSpc>
                <a:spcPct val="90000"/>
              </a:lnSpc>
              <a:spcBef>
                <a:spcPts val="1000"/>
              </a:spcBef>
              <a:spcAft>
                <a:spcPts val="0"/>
              </a:spcAft>
              <a:buClr>
                <a:srgbClr val="FB7F03"/>
              </a:buClr>
              <a:buSzPts val="2800"/>
              <a:buNone/>
            </a:pPr>
            <a:r>
              <a:t/>
            </a:r>
            <a:endParaRPr/>
          </a:p>
          <a:p>
            <a:pPr indent="-50800" lvl="0" marL="228600" rtl="0" algn="l">
              <a:lnSpc>
                <a:spcPct val="90000"/>
              </a:lnSpc>
              <a:spcBef>
                <a:spcPts val="1000"/>
              </a:spcBef>
              <a:spcAft>
                <a:spcPts val="0"/>
              </a:spcAft>
              <a:buClr>
                <a:srgbClr val="FB7F03"/>
              </a:buClr>
              <a:buSzPts val="2800"/>
              <a:buNone/>
            </a:pPr>
            <a:r>
              <a:t/>
            </a:r>
            <a:endParaRPr/>
          </a:p>
        </p:txBody>
      </p:sp>
      <p:sp>
        <p:nvSpPr>
          <p:cNvPr id="104" name="Google Shape;104;p2"/>
          <p:cNvSpPr/>
          <p:nvPr/>
        </p:nvSpPr>
        <p:spPr>
          <a:xfrm>
            <a:off x="9828982" y="4120896"/>
            <a:ext cx="2027409" cy="1699802"/>
          </a:xfrm>
          <a:prstGeom prst="rect">
            <a:avLst/>
          </a:prstGeom>
          <a:solidFill>
            <a:srgbClr val="FF4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a:ea typeface="Times"/>
                <a:cs typeface="Times"/>
                <a:sym typeface="Times"/>
              </a:rPr>
              <a:t>Fasten your seat belts. It is starting to get fun!!</a:t>
            </a:r>
            <a:endParaRPr/>
          </a:p>
        </p:txBody>
      </p:sp>
      <p:pic>
        <p:nvPicPr>
          <p:cNvPr descr="A close up of a device&#10;&#10;Description automatically generated" id="105" name="Google Shape;105;p2"/>
          <p:cNvPicPr preferRelativeResize="0"/>
          <p:nvPr/>
        </p:nvPicPr>
        <p:blipFill rotWithShape="1">
          <a:blip r:embed="rId3">
            <a:alphaModFix/>
          </a:blip>
          <a:srcRect b="0" l="0" r="0" t="0"/>
          <a:stretch/>
        </p:blipFill>
        <p:spPr>
          <a:xfrm>
            <a:off x="3678563" y="4753898"/>
            <a:ext cx="1829431" cy="1829431"/>
          </a:xfrm>
          <a:prstGeom prst="rect">
            <a:avLst/>
          </a:prstGeom>
          <a:noFill/>
          <a:ln>
            <a:noFill/>
          </a:ln>
        </p:spPr>
      </p:pic>
      <p:pic>
        <p:nvPicPr>
          <p:cNvPr descr="A close up of a light&#10;&#10;Description automatically generated" id="106" name="Google Shape;106;p2"/>
          <p:cNvPicPr preferRelativeResize="0"/>
          <p:nvPr/>
        </p:nvPicPr>
        <p:blipFill rotWithShape="1">
          <a:blip r:embed="rId4">
            <a:alphaModFix/>
          </a:blip>
          <a:srcRect b="32571" l="0" r="0" t="31851"/>
          <a:stretch/>
        </p:blipFill>
        <p:spPr>
          <a:xfrm>
            <a:off x="7376126" y="3317256"/>
            <a:ext cx="2113280" cy="563880"/>
          </a:xfrm>
          <a:prstGeom prst="rect">
            <a:avLst/>
          </a:prstGeom>
          <a:noFill/>
          <a:ln>
            <a:noFill/>
          </a:ln>
        </p:spPr>
      </p:pic>
      <p:pic>
        <p:nvPicPr>
          <p:cNvPr descr="A picture containing red, airplane, white, large&#10;&#10;Description automatically generated" id="107" name="Google Shape;107;p2"/>
          <p:cNvPicPr preferRelativeResize="0"/>
          <p:nvPr/>
        </p:nvPicPr>
        <p:blipFill rotWithShape="1">
          <a:blip r:embed="rId5">
            <a:alphaModFix/>
          </a:blip>
          <a:srcRect b="0" l="0" r="0" t="0"/>
          <a:stretch/>
        </p:blipFill>
        <p:spPr>
          <a:xfrm>
            <a:off x="8560982" y="1958666"/>
            <a:ext cx="1305526" cy="1305526"/>
          </a:xfrm>
          <a:prstGeom prst="rect">
            <a:avLst/>
          </a:prstGeom>
          <a:noFill/>
          <a:ln>
            <a:noFill/>
          </a:ln>
        </p:spPr>
      </p:pic>
      <p:pic>
        <p:nvPicPr>
          <p:cNvPr descr="A close up of a device&#10;&#10;Description automatically generated" id="108" name="Google Shape;108;p2"/>
          <p:cNvPicPr preferRelativeResize="0"/>
          <p:nvPr/>
        </p:nvPicPr>
        <p:blipFill rotWithShape="1">
          <a:blip r:embed="rId6">
            <a:alphaModFix/>
          </a:blip>
          <a:srcRect b="14394" l="9329" r="8323" t="8148"/>
          <a:stretch/>
        </p:blipFill>
        <p:spPr>
          <a:xfrm>
            <a:off x="6022977" y="4477160"/>
            <a:ext cx="2407920" cy="16998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3"/>
          <p:cNvSpPr txBox="1"/>
          <p:nvPr>
            <p:ph type="title"/>
          </p:nvPr>
        </p:nvSpPr>
        <p:spPr>
          <a:xfrm>
            <a:off x="1622424" y="-631"/>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Breadboards</a:t>
            </a:r>
            <a:endParaRPr/>
          </a:p>
        </p:txBody>
      </p:sp>
      <p:pic>
        <p:nvPicPr>
          <p:cNvPr id="115" name="Google Shape;115;p3"/>
          <p:cNvPicPr preferRelativeResize="0"/>
          <p:nvPr/>
        </p:nvPicPr>
        <p:blipFill rotWithShape="1">
          <a:blip r:embed="rId3">
            <a:alphaModFix/>
          </a:blip>
          <a:srcRect b="0" l="0" r="4223" t="0"/>
          <a:stretch/>
        </p:blipFill>
        <p:spPr>
          <a:xfrm>
            <a:off x="1622424" y="3407505"/>
            <a:ext cx="3753691" cy="2518764"/>
          </a:xfrm>
          <a:prstGeom prst="rect">
            <a:avLst/>
          </a:prstGeom>
          <a:solidFill>
            <a:schemeClr val="lt1"/>
          </a:solidFill>
          <a:ln>
            <a:noFill/>
          </a:ln>
        </p:spPr>
      </p:pic>
      <p:sp>
        <p:nvSpPr>
          <p:cNvPr id="116" name="Google Shape;116;p3"/>
          <p:cNvSpPr txBox="1"/>
          <p:nvPr/>
        </p:nvSpPr>
        <p:spPr>
          <a:xfrm>
            <a:off x="6604489" y="2977054"/>
            <a:ext cx="3694470" cy="1200329"/>
          </a:xfrm>
          <a:prstGeom prst="rect">
            <a:avLst/>
          </a:prstGeom>
          <a:solidFill>
            <a:srgbClr val="0C0C0C">
              <a:alpha val="74901"/>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B7F03"/>
                </a:solidFill>
                <a:latin typeface="Arial"/>
                <a:ea typeface="Arial"/>
                <a:cs typeface="Arial"/>
                <a:sym typeface="Arial"/>
              </a:rPr>
              <a:t>Power Rails are connected along the length of the board</a:t>
            </a:r>
            <a:endParaRPr/>
          </a:p>
        </p:txBody>
      </p:sp>
      <p:sp>
        <p:nvSpPr>
          <p:cNvPr id="117" name="Google Shape;117;p3"/>
          <p:cNvSpPr/>
          <p:nvPr/>
        </p:nvSpPr>
        <p:spPr>
          <a:xfrm>
            <a:off x="5390808" y="3374255"/>
            <a:ext cx="295101" cy="416350"/>
          </a:xfrm>
          <a:prstGeom prst="rightBrace">
            <a:avLst>
              <a:gd fmla="val 8333" name="adj1"/>
              <a:gd fmla="val 50000" name="adj2"/>
            </a:avLst>
          </a:prstGeom>
          <a:noFill/>
          <a:ln cap="flat" cmpd="sng" w="50800">
            <a:solidFill>
              <a:srgbClr val="FB7F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8" name="Google Shape;118;p3"/>
          <p:cNvCxnSpPr>
            <a:stCxn id="117" idx="1"/>
            <a:endCxn id="116" idx="1"/>
          </p:cNvCxnSpPr>
          <p:nvPr/>
        </p:nvCxnSpPr>
        <p:spPr>
          <a:xfrm flipH="1" rot="10800000">
            <a:off x="5685909" y="3577330"/>
            <a:ext cx="918600" cy="5100"/>
          </a:xfrm>
          <a:prstGeom prst="straightConnector1">
            <a:avLst/>
          </a:prstGeom>
          <a:noFill/>
          <a:ln cap="flat" cmpd="sng" w="50800">
            <a:solidFill>
              <a:srgbClr val="FB7F03"/>
            </a:solidFill>
            <a:prstDash val="solid"/>
            <a:miter lim="800000"/>
            <a:headEnd len="sm" w="sm" type="none"/>
            <a:tailEnd len="sm" w="sm" type="none"/>
          </a:ln>
        </p:spPr>
      </p:cxnSp>
      <p:sp>
        <p:nvSpPr>
          <p:cNvPr id="119" name="Google Shape;119;p3"/>
          <p:cNvSpPr txBox="1"/>
          <p:nvPr/>
        </p:nvSpPr>
        <p:spPr>
          <a:xfrm>
            <a:off x="6246537" y="4658992"/>
            <a:ext cx="5629580" cy="1200329"/>
          </a:xfrm>
          <a:prstGeom prst="rect">
            <a:avLst/>
          </a:prstGeom>
          <a:solidFill>
            <a:srgbClr val="0C0C0C">
              <a:alpha val="74901"/>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B7F03"/>
                </a:solidFill>
                <a:latin typeface="Arial"/>
                <a:ea typeface="Arial"/>
                <a:cs typeface="Arial"/>
                <a:sym typeface="Arial"/>
              </a:rPr>
              <a:t>The center rows are connected across the board with a break in the center.</a:t>
            </a:r>
            <a:endParaRPr/>
          </a:p>
        </p:txBody>
      </p:sp>
      <p:sp>
        <p:nvSpPr>
          <p:cNvPr id="120" name="Google Shape;120;p3"/>
          <p:cNvSpPr/>
          <p:nvPr/>
        </p:nvSpPr>
        <p:spPr>
          <a:xfrm>
            <a:off x="5376956" y="4773557"/>
            <a:ext cx="308953" cy="695399"/>
          </a:xfrm>
          <a:prstGeom prst="rightBrace">
            <a:avLst>
              <a:gd fmla="val 8333" name="adj1"/>
              <a:gd fmla="val 50000" name="adj2"/>
            </a:avLst>
          </a:prstGeom>
          <a:noFill/>
          <a:ln cap="flat" cmpd="sng" w="50800">
            <a:solidFill>
              <a:srgbClr val="FB7F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1" name="Google Shape;121;p3"/>
          <p:cNvCxnSpPr>
            <a:stCxn id="120" idx="1"/>
            <a:endCxn id="119" idx="1"/>
          </p:cNvCxnSpPr>
          <p:nvPr/>
        </p:nvCxnSpPr>
        <p:spPr>
          <a:xfrm>
            <a:off x="5685909" y="5121257"/>
            <a:ext cx="560700" cy="138000"/>
          </a:xfrm>
          <a:prstGeom prst="straightConnector1">
            <a:avLst/>
          </a:prstGeom>
          <a:noFill/>
          <a:ln cap="flat" cmpd="sng" w="50800">
            <a:solidFill>
              <a:srgbClr val="FB7F03"/>
            </a:solidFill>
            <a:prstDash val="solid"/>
            <a:miter lim="800000"/>
            <a:headEnd len="sm" w="sm" type="none"/>
            <a:tailEnd len="sm" w="sm" type="none"/>
          </a:ln>
        </p:spPr>
      </p:cxnSp>
      <p:pic>
        <p:nvPicPr>
          <p:cNvPr id="122" name="Google Shape;122;p3"/>
          <p:cNvPicPr preferRelativeResize="0"/>
          <p:nvPr/>
        </p:nvPicPr>
        <p:blipFill rotWithShape="1">
          <a:blip r:embed="rId4">
            <a:alphaModFix/>
          </a:blip>
          <a:srcRect b="8860" l="20169" r="18988" t="9107"/>
          <a:stretch/>
        </p:blipFill>
        <p:spPr>
          <a:xfrm>
            <a:off x="1622424" y="1061009"/>
            <a:ext cx="1721740" cy="1742199"/>
          </a:xfrm>
          <a:prstGeom prst="rect">
            <a:avLst/>
          </a:prstGeom>
          <a:noFill/>
          <a:ln>
            <a:noFill/>
          </a:ln>
        </p:spPr>
      </p:pic>
      <p:pic>
        <p:nvPicPr>
          <p:cNvPr id="123" name="Google Shape;123;p3"/>
          <p:cNvPicPr preferRelativeResize="0"/>
          <p:nvPr/>
        </p:nvPicPr>
        <p:blipFill rotWithShape="1">
          <a:blip r:embed="rId5">
            <a:alphaModFix/>
          </a:blip>
          <a:srcRect b="15276" l="0" r="0" t="25128"/>
          <a:stretch/>
        </p:blipFill>
        <p:spPr>
          <a:xfrm>
            <a:off x="3339396" y="1052868"/>
            <a:ext cx="3791711" cy="1271049"/>
          </a:xfrm>
          <a:prstGeom prst="rect">
            <a:avLst/>
          </a:prstGeom>
          <a:noFill/>
          <a:ln>
            <a:noFill/>
          </a:ln>
        </p:spPr>
      </p:pic>
      <p:sp>
        <p:nvSpPr>
          <p:cNvPr id="124" name="Google Shape;124;p3"/>
          <p:cNvSpPr txBox="1"/>
          <p:nvPr/>
        </p:nvSpPr>
        <p:spPr>
          <a:xfrm>
            <a:off x="3334097" y="2345676"/>
            <a:ext cx="2580471" cy="461665"/>
          </a:xfrm>
          <a:prstGeom prst="rect">
            <a:avLst/>
          </a:prstGeom>
          <a:solidFill>
            <a:srgbClr val="0C0C0C">
              <a:alpha val="74901"/>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B7F03"/>
                </a:solidFill>
                <a:latin typeface="Arial"/>
                <a:ea typeface="Arial"/>
                <a:cs typeface="Arial"/>
                <a:sym typeface="Arial"/>
              </a:rPr>
              <a:t>Jumper Wires</a:t>
            </a:r>
            <a:endParaRPr/>
          </a:p>
        </p:txBody>
      </p:sp>
      <p:pic>
        <p:nvPicPr>
          <p:cNvPr id="125" name="Google Shape;125;p3"/>
          <p:cNvPicPr preferRelativeResize="0"/>
          <p:nvPr/>
        </p:nvPicPr>
        <p:blipFill rotWithShape="1">
          <a:blip r:embed="rId6">
            <a:alphaModFix/>
          </a:blip>
          <a:srcRect b="15603" l="11791" r="4849" t="14689"/>
          <a:stretch/>
        </p:blipFill>
        <p:spPr>
          <a:xfrm>
            <a:off x="8451724" y="282236"/>
            <a:ext cx="2646625" cy="22132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4"/>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Breadboard Circuits</a:t>
            </a:r>
            <a:endParaRPr/>
          </a:p>
        </p:txBody>
      </p:sp>
      <p:sp>
        <p:nvSpPr>
          <p:cNvPr id="132" name="Google Shape;132;p4"/>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FB7F03"/>
              </a:buClr>
              <a:buSzPts val="2800"/>
              <a:buNone/>
            </a:pPr>
            <a:r>
              <a:t/>
            </a:r>
            <a:endParaRPr/>
          </a:p>
        </p:txBody>
      </p:sp>
      <p:pic>
        <p:nvPicPr>
          <p:cNvPr id="133" name="Google Shape;133;p4"/>
          <p:cNvPicPr preferRelativeResize="0"/>
          <p:nvPr/>
        </p:nvPicPr>
        <p:blipFill rotWithShape="1">
          <a:blip r:embed="rId3">
            <a:alphaModFix/>
          </a:blip>
          <a:srcRect b="21781" l="0" r="8975" t="11350"/>
          <a:stretch/>
        </p:blipFill>
        <p:spPr>
          <a:xfrm>
            <a:off x="1360428" y="4469633"/>
            <a:ext cx="6082095" cy="2300823"/>
          </a:xfrm>
          <a:prstGeom prst="rect">
            <a:avLst/>
          </a:prstGeom>
          <a:noFill/>
          <a:ln>
            <a:noFill/>
          </a:ln>
        </p:spPr>
      </p:pic>
      <p:pic>
        <p:nvPicPr>
          <p:cNvPr id="134" name="Google Shape;134;p4"/>
          <p:cNvPicPr preferRelativeResize="0"/>
          <p:nvPr/>
        </p:nvPicPr>
        <p:blipFill rotWithShape="1">
          <a:blip r:embed="rId4">
            <a:alphaModFix/>
          </a:blip>
          <a:srcRect b="0" l="0" r="0" t="0"/>
          <a:stretch/>
        </p:blipFill>
        <p:spPr>
          <a:xfrm>
            <a:off x="7735824" y="4469633"/>
            <a:ext cx="4364736" cy="2300822"/>
          </a:xfrm>
          <a:prstGeom prst="rect">
            <a:avLst/>
          </a:prstGeom>
          <a:noFill/>
          <a:ln>
            <a:noFill/>
          </a:ln>
        </p:spPr>
      </p:pic>
      <p:pic>
        <p:nvPicPr>
          <p:cNvPr id="135" name="Google Shape;135;p4"/>
          <p:cNvPicPr preferRelativeResize="0"/>
          <p:nvPr/>
        </p:nvPicPr>
        <p:blipFill rotWithShape="1">
          <a:blip r:embed="rId5">
            <a:alphaModFix/>
          </a:blip>
          <a:srcRect b="0" l="0" r="0" t="0"/>
          <a:stretch/>
        </p:blipFill>
        <p:spPr>
          <a:xfrm>
            <a:off x="7735824" y="2041088"/>
            <a:ext cx="2931644" cy="2198733"/>
          </a:xfrm>
          <a:prstGeom prst="rect">
            <a:avLst/>
          </a:prstGeom>
          <a:noFill/>
          <a:ln>
            <a:noFill/>
          </a:ln>
        </p:spPr>
      </p:pic>
      <p:pic>
        <p:nvPicPr>
          <p:cNvPr id="136" name="Google Shape;136;p4"/>
          <p:cNvPicPr preferRelativeResize="0"/>
          <p:nvPr/>
        </p:nvPicPr>
        <p:blipFill rotWithShape="1">
          <a:blip r:embed="rId6">
            <a:alphaModFix/>
          </a:blip>
          <a:srcRect b="6888" l="0" r="0" t="0"/>
          <a:stretch/>
        </p:blipFill>
        <p:spPr>
          <a:xfrm>
            <a:off x="9211212" y="0"/>
            <a:ext cx="2723065" cy="1901600"/>
          </a:xfrm>
          <a:prstGeom prst="rect">
            <a:avLst/>
          </a:prstGeom>
          <a:noFill/>
          <a:ln>
            <a:noFill/>
          </a:ln>
        </p:spPr>
      </p:pic>
      <p:pic>
        <p:nvPicPr>
          <p:cNvPr id="137" name="Google Shape;137;p4"/>
          <p:cNvPicPr preferRelativeResize="0"/>
          <p:nvPr/>
        </p:nvPicPr>
        <p:blipFill rotWithShape="1">
          <a:blip r:embed="rId7">
            <a:alphaModFix/>
          </a:blip>
          <a:srcRect b="0" l="0" r="0" t="0"/>
          <a:stretch/>
        </p:blipFill>
        <p:spPr>
          <a:xfrm>
            <a:off x="2785896" y="1424955"/>
            <a:ext cx="4222300" cy="28148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5"/>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LED Circuit</a:t>
            </a:r>
            <a:endParaRPr/>
          </a:p>
        </p:txBody>
      </p:sp>
      <p:sp>
        <p:nvSpPr>
          <p:cNvPr id="144" name="Google Shape;144;p5"/>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FB7F03"/>
              </a:buClr>
              <a:buSzPts val="2800"/>
              <a:buNone/>
            </a:pPr>
            <a:r>
              <a:t/>
            </a:r>
            <a:endParaRPr/>
          </a:p>
        </p:txBody>
      </p:sp>
      <p:pic>
        <p:nvPicPr>
          <p:cNvPr id="145" name="Google Shape;145;p5"/>
          <p:cNvPicPr preferRelativeResize="0"/>
          <p:nvPr/>
        </p:nvPicPr>
        <p:blipFill rotWithShape="1">
          <a:blip r:embed="rId3">
            <a:alphaModFix/>
          </a:blip>
          <a:srcRect b="0" l="0" r="0" t="0"/>
          <a:stretch/>
        </p:blipFill>
        <p:spPr>
          <a:xfrm>
            <a:off x="1495103" y="1831456"/>
            <a:ext cx="5694298" cy="4233678"/>
          </a:xfrm>
          <a:prstGeom prst="rect">
            <a:avLst/>
          </a:prstGeom>
          <a:noFill/>
          <a:ln>
            <a:noFill/>
          </a:ln>
        </p:spPr>
      </p:pic>
      <p:pic>
        <p:nvPicPr>
          <p:cNvPr id="146" name="Google Shape;146;p5"/>
          <p:cNvPicPr preferRelativeResize="0"/>
          <p:nvPr/>
        </p:nvPicPr>
        <p:blipFill rotWithShape="1">
          <a:blip r:embed="rId4">
            <a:alphaModFix/>
          </a:blip>
          <a:srcRect b="0" l="0" r="0" t="0"/>
          <a:stretch/>
        </p:blipFill>
        <p:spPr>
          <a:xfrm>
            <a:off x="7368525" y="701487"/>
            <a:ext cx="4667233" cy="5763018"/>
          </a:xfrm>
          <a:prstGeom prst="rect">
            <a:avLst/>
          </a:prstGeom>
          <a:noFill/>
          <a:ln>
            <a:noFill/>
          </a:ln>
        </p:spPr>
      </p:pic>
      <p:cxnSp>
        <p:nvCxnSpPr>
          <p:cNvPr id="147" name="Google Shape;147;p5"/>
          <p:cNvCxnSpPr/>
          <p:nvPr/>
        </p:nvCxnSpPr>
        <p:spPr>
          <a:xfrm>
            <a:off x="10000525" y="1331090"/>
            <a:ext cx="0" cy="798655"/>
          </a:xfrm>
          <a:prstGeom prst="straightConnector1">
            <a:avLst/>
          </a:prstGeom>
          <a:noFill/>
          <a:ln cap="flat" cmpd="sng" w="95250">
            <a:solidFill>
              <a:srgbClr val="FF0000"/>
            </a:solidFill>
            <a:prstDash val="solid"/>
            <a:miter lim="800000"/>
            <a:headEnd len="sm" w="sm" type="none"/>
            <a:tailEnd len="med" w="med" type="triangle"/>
          </a:ln>
        </p:spPr>
      </p:cxnSp>
      <p:sp>
        <p:nvSpPr>
          <p:cNvPr id="148" name="Google Shape;148;p5"/>
          <p:cNvSpPr/>
          <p:nvPr/>
        </p:nvSpPr>
        <p:spPr>
          <a:xfrm>
            <a:off x="10208871" y="1790900"/>
            <a:ext cx="150471" cy="709231"/>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5"/>
          <p:cNvSpPr/>
          <p:nvPr/>
        </p:nvSpPr>
        <p:spPr>
          <a:xfrm>
            <a:off x="9664865" y="1790900"/>
            <a:ext cx="150471" cy="709231"/>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5"/>
          <p:cNvSpPr/>
          <p:nvPr/>
        </p:nvSpPr>
        <p:spPr>
          <a:xfrm>
            <a:off x="8461094" y="1331089"/>
            <a:ext cx="1840374" cy="1608881"/>
          </a:xfrm>
          <a:custGeom>
            <a:rect b="b" l="l" r="r" t="t"/>
            <a:pathLst>
              <a:path extrusionOk="0" h="1608881" w="1840374">
                <a:moveTo>
                  <a:pt x="706055" y="1435260"/>
                </a:moveTo>
                <a:lnTo>
                  <a:pt x="1840374" y="1099595"/>
                </a:lnTo>
                <a:lnTo>
                  <a:pt x="1828800" y="960698"/>
                </a:lnTo>
                <a:lnTo>
                  <a:pt x="1273215" y="949124"/>
                </a:lnTo>
                <a:lnTo>
                  <a:pt x="1296364" y="451412"/>
                </a:lnTo>
                <a:lnTo>
                  <a:pt x="1284790" y="312516"/>
                </a:lnTo>
                <a:lnTo>
                  <a:pt x="1180617" y="0"/>
                </a:lnTo>
                <a:lnTo>
                  <a:pt x="1134319" y="277792"/>
                </a:lnTo>
                <a:lnTo>
                  <a:pt x="1134319" y="1099595"/>
                </a:lnTo>
                <a:lnTo>
                  <a:pt x="833377" y="1018572"/>
                </a:lnTo>
                <a:lnTo>
                  <a:pt x="300941" y="1203767"/>
                </a:lnTo>
                <a:lnTo>
                  <a:pt x="0" y="1608881"/>
                </a:lnTo>
                <a:lnTo>
                  <a:pt x="0" y="1608881"/>
                </a:lnTo>
              </a:path>
            </a:pathLst>
          </a:custGeom>
          <a:noFill/>
          <a:ln cap="flat" cmpd="sng" w="53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5"/>
          <p:cNvSpPr/>
          <p:nvPr/>
        </p:nvSpPr>
        <p:spPr>
          <a:xfrm>
            <a:off x="10428790" y="1760142"/>
            <a:ext cx="335666" cy="334878"/>
          </a:xfrm>
          <a:prstGeom prst="plus">
            <a:avLst>
              <a:gd fmla="val 38826" name="adj"/>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5"/>
          <p:cNvSpPr/>
          <p:nvPr/>
        </p:nvSpPr>
        <p:spPr>
          <a:xfrm>
            <a:off x="9074550" y="1898246"/>
            <a:ext cx="277793" cy="8102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6"/>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Setting up the circuit </a:t>
            </a:r>
            <a:endParaRPr/>
          </a:p>
        </p:txBody>
      </p:sp>
      <p:sp>
        <p:nvSpPr>
          <p:cNvPr id="159" name="Google Shape;159;p6"/>
          <p:cNvSpPr txBox="1"/>
          <p:nvPr>
            <p:ph idx="1" type="body"/>
          </p:nvPr>
        </p:nvSpPr>
        <p:spPr>
          <a:xfrm>
            <a:off x="1622422" y="1871344"/>
            <a:ext cx="5728637" cy="4377055"/>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rgbClr val="FB7F03"/>
              </a:buClr>
              <a:buSzPts val="2800"/>
              <a:buChar char="•"/>
            </a:pPr>
            <a:r>
              <a:rPr b="1" lang="en-US" sz="2800"/>
              <a:t>LED: Light Emitting Diode</a:t>
            </a:r>
            <a:endParaRPr/>
          </a:p>
          <a:p>
            <a:pPr indent="-228600" lvl="2" marL="1143000" rtl="0" algn="l">
              <a:lnSpc>
                <a:spcPct val="90000"/>
              </a:lnSpc>
              <a:spcBef>
                <a:spcPts val="500"/>
              </a:spcBef>
              <a:spcAft>
                <a:spcPts val="0"/>
              </a:spcAft>
              <a:buClr>
                <a:srgbClr val="FB7F03"/>
              </a:buClr>
              <a:buSzPts val="2400"/>
              <a:buChar char="•"/>
            </a:pPr>
            <a:r>
              <a:rPr b="1" lang="en-US" sz="2400"/>
              <a:t>Longer leg connects to +(ve) power supply</a:t>
            </a:r>
            <a:endParaRPr/>
          </a:p>
          <a:p>
            <a:pPr indent="-228600" lvl="2" marL="1143000" rtl="0" algn="l">
              <a:lnSpc>
                <a:spcPct val="90000"/>
              </a:lnSpc>
              <a:spcBef>
                <a:spcPts val="500"/>
              </a:spcBef>
              <a:spcAft>
                <a:spcPts val="0"/>
              </a:spcAft>
              <a:buClr>
                <a:srgbClr val="FB7F03"/>
              </a:buClr>
              <a:buSzPts val="2400"/>
              <a:buChar char="•"/>
            </a:pPr>
            <a:r>
              <a:rPr b="1" lang="en-US" sz="2400"/>
              <a:t>Shorter leg connects to –(ve) power supply</a:t>
            </a:r>
            <a:endParaRPr/>
          </a:p>
          <a:p>
            <a:pPr indent="0" lvl="1" marL="457200" rtl="0" algn="l">
              <a:lnSpc>
                <a:spcPct val="90000"/>
              </a:lnSpc>
              <a:spcBef>
                <a:spcPts val="500"/>
              </a:spcBef>
              <a:spcAft>
                <a:spcPts val="0"/>
              </a:spcAft>
              <a:buClr>
                <a:srgbClr val="FB7F03"/>
              </a:buClr>
              <a:buSzPts val="2800"/>
              <a:buNone/>
            </a:pPr>
            <a:r>
              <a:t/>
            </a:r>
            <a:endParaRPr b="1" sz="2800"/>
          </a:p>
        </p:txBody>
      </p:sp>
      <p:pic>
        <p:nvPicPr>
          <p:cNvPr descr="A picture containing red, airplane, white, large&#10;&#10;Description automatically generated" id="160" name="Google Shape;160;p6"/>
          <p:cNvPicPr preferRelativeResize="0"/>
          <p:nvPr/>
        </p:nvPicPr>
        <p:blipFill rotWithShape="1">
          <a:blip r:embed="rId3">
            <a:alphaModFix/>
          </a:blip>
          <a:srcRect b="0" l="0" r="0" t="0"/>
          <a:stretch/>
        </p:blipFill>
        <p:spPr>
          <a:xfrm rot="2675271">
            <a:off x="3385078" y="4245271"/>
            <a:ext cx="1182269" cy="1182269"/>
          </a:xfrm>
          <a:prstGeom prst="rect">
            <a:avLst/>
          </a:prstGeom>
          <a:noFill/>
          <a:ln>
            <a:noFill/>
          </a:ln>
        </p:spPr>
      </p:pic>
      <p:pic>
        <p:nvPicPr>
          <p:cNvPr descr="A circuit board&#10;&#10;Description automatically generated" id="161" name="Google Shape;161;p6"/>
          <p:cNvPicPr preferRelativeResize="0"/>
          <p:nvPr/>
        </p:nvPicPr>
        <p:blipFill rotWithShape="1">
          <a:blip r:embed="rId4">
            <a:alphaModFix/>
          </a:blip>
          <a:srcRect b="4584" l="0" r="8542" t="0"/>
          <a:stretch/>
        </p:blipFill>
        <p:spPr>
          <a:xfrm>
            <a:off x="7774316" y="1356810"/>
            <a:ext cx="3736366" cy="51059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7"/>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GPIO</a:t>
            </a:r>
            <a:endParaRPr/>
          </a:p>
        </p:txBody>
      </p:sp>
      <p:sp>
        <p:nvSpPr>
          <p:cNvPr id="168" name="Google Shape;168;p7"/>
          <p:cNvSpPr txBox="1"/>
          <p:nvPr>
            <p:ph idx="1" type="body"/>
          </p:nvPr>
        </p:nvSpPr>
        <p:spPr>
          <a:xfrm>
            <a:off x="1622424" y="1825625"/>
            <a:ext cx="5854141"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General Purpose Input/ Output (26 Pins)</a:t>
            </a:r>
            <a:endParaRPr/>
          </a:p>
          <a:p>
            <a:pPr indent="-228600" lvl="0" marL="228600" rtl="0" algn="l">
              <a:lnSpc>
                <a:spcPct val="90000"/>
              </a:lnSpc>
              <a:spcBef>
                <a:spcPts val="1000"/>
              </a:spcBef>
              <a:spcAft>
                <a:spcPts val="0"/>
              </a:spcAft>
              <a:buClr>
                <a:srgbClr val="FB7F03"/>
              </a:buClr>
              <a:buSzPts val="2800"/>
              <a:buChar char="•"/>
            </a:pPr>
            <a:r>
              <a:rPr lang="en-US"/>
              <a:t>Connect GPIO_4 (BCM) to the positive side of the LED circuit.</a:t>
            </a:r>
            <a:endParaRPr/>
          </a:p>
          <a:p>
            <a:pPr indent="-228600" lvl="0" marL="228600" rtl="0" algn="l">
              <a:lnSpc>
                <a:spcPct val="90000"/>
              </a:lnSpc>
              <a:spcBef>
                <a:spcPts val="1000"/>
              </a:spcBef>
              <a:spcAft>
                <a:spcPts val="0"/>
              </a:spcAft>
              <a:buClr>
                <a:srgbClr val="FB7F03"/>
              </a:buClr>
              <a:buSzPts val="2800"/>
              <a:buChar char="•"/>
            </a:pPr>
            <a:r>
              <a:rPr lang="en-US"/>
              <a:t>Connect a ground pin to the negative side of the LED circuit.</a:t>
            </a:r>
            <a:endParaRPr/>
          </a:p>
          <a:p>
            <a:pPr indent="-50800" lvl="0" marL="228600" rtl="0" algn="l">
              <a:lnSpc>
                <a:spcPct val="90000"/>
              </a:lnSpc>
              <a:spcBef>
                <a:spcPts val="1000"/>
              </a:spcBef>
              <a:spcAft>
                <a:spcPts val="0"/>
              </a:spcAft>
              <a:buClr>
                <a:srgbClr val="FB7F03"/>
              </a:buClr>
              <a:buSzPts val="2800"/>
              <a:buNone/>
            </a:pPr>
            <a:r>
              <a:t/>
            </a:r>
            <a:endParaRPr/>
          </a:p>
        </p:txBody>
      </p:sp>
      <p:pic>
        <p:nvPicPr>
          <p:cNvPr id="169" name="Google Shape;169;p7"/>
          <p:cNvPicPr preferRelativeResize="0"/>
          <p:nvPr/>
        </p:nvPicPr>
        <p:blipFill rotWithShape="1">
          <a:blip r:embed="rId3">
            <a:alphaModFix/>
          </a:blip>
          <a:srcRect b="0" l="0" r="0" t="0"/>
          <a:stretch/>
        </p:blipFill>
        <p:spPr>
          <a:xfrm>
            <a:off x="7786316" y="1214257"/>
            <a:ext cx="3985672" cy="50926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8"/>
          <p:cNvSpPr txBox="1"/>
          <p:nvPr>
            <p:ph idx="1" type="body"/>
          </p:nvPr>
        </p:nvSpPr>
        <p:spPr>
          <a:xfrm>
            <a:off x="2598638" y="3264477"/>
            <a:ext cx="8259861"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Why do we need resistors?</a:t>
            </a:r>
            <a:endParaRPr/>
          </a:p>
          <a:p>
            <a:pPr indent="-50800" lvl="0" marL="228600" rtl="0" algn="l">
              <a:lnSpc>
                <a:spcPct val="90000"/>
              </a:lnSpc>
              <a:spcBef>
                <a:spcPts val="1000"/>
              </a:spcBef>
              <a:spcAft>
                <a:spcPts val="0"/>
              </a:spcAft>
              <a:buClr>
                <a:srgbClr val="FB7F03"/>
              </a:buClr>
              <a:buSzPts val="2800"/>
              <a:buNone/>
            </a:pPr>
            <a:r>
              <a:t/>
            </a:r>
            <a:endParaRPr/>
          </a:p>
        </p:txBody>
      </p:sp>
      <p:sp>
        <p:nvSpPr>
          <p:cNvPr id="175" name="Google Shape;175;p8"/>
          <p:cNvSpPr txBox="1"/>
          <p:nvPr>
            <p:ph type="title"/>
          </p:nvPr>
        </p:nvSpPr>
        <p:spPr>
          <a:xfrm>
            <a:off x="1604495" y="500062"/>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Check Progress</a:t>
            </a:r>
            <a:endParaRPr/>
          </a:p>
        </p:txBody>
      </p:sp>
      <p:sp>
        <p:nvSpPr>
          <p:cNvPr id="176" name="Google Shape;176;p8"/>
          <p:cNvSpPr txBox="1"/>
          <p:nvPr/>
        </p:nvSpPr>
        <p:spPr>
          <a:xfrm>
            <a:off x="3805702" y="4703329"/>
            <a:ext cx="7052797"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FB7F03"/>
              </a:buClr>
              <a:buSzPts val="2800"/>
              <a:buFont typeface="Arial"/>
              <a:buChar char="•"/>
            </a:pPr>
            <a:r>
              <a:rPr lang="en-US" sz="2800">
                <a:solidFill>
                  <a:srgbClr val="FB7F03"/>
                </a:solidFill>
                <a:latin typeface="Arial"/>
                <a:ea typeface="Arial"/>
                <a:cs typeface="Arial"/>
                <a:sym typeface="Arial"/>
              </a:rPr>
              <a:t>What are GPIO pins?</a:t>
            </a:r>
            <a:endParaRPr/>
          </a:p>
        </p:txBody>
      </p:sp>
      <p:sp>
        <p:nvSpPr>
          <p:cNvPr id="177" name="Google Shape;177;p8"/>
          <p:cNvSpPr txBox="1"/>
          <p:nvPr/>
        </p:nvSpPr>
        <p:spPr>
          <a:xfrm>
            <a:off x="1423992" y="1825625"/>
            <a:ext cx="6302474"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FB7F03"/>
              </a:buClr>
              <a:buSzPts val="2800"/>
              <a:buFont typeface="Arial"/>
              <a:buChar char="•"/>
            </a:pPr>
            <a:r>
              <a:rPr lang="en-US" sz="2800">
                <a:solidFill>
                  <a:srgbClr val="FB7F03"/>
                </a:solidFill>
                <a:latin typeface="Arial"/>
                <a:ea typeface="Arial"/>
                <a:cs typeface="Arial"/>
                <a:sym typeface="Arial"/>
              </a:rPr>
              <a:t>What does LED stand for?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9"/>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Let’s write some code!</a:t>
            </a:r>
            <a:endParaRPr/>
          </a:p>
        </p:txBody>
      </p:sp>
      <p:sp>
        <p:nvSpPr>
          <p:cNvPr id="184" name="Google Shape;184;p9"/>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3200"/>
              <a:buChar char="•"/>
            </a:pPr>
            <a:r>
              <a:rPr lang="en-US" sz="3200"/>
              <a:t>Open the Thonny IDE on your RPi</a:t>
            </a:r>
            <a:endParaRPr/>
          </a:p>
          <a:p>
            <a:pPr indent="-228600" lvl="0" marL="228600" rtl="0" algn="l">
              <a:lnSpc>
                <a:spcPct val="90000"/>
              </a:lnSpc>
              <a:spcBef>
                <a:spcPts val="1000"/>
              </a:spcBef>
              <a:spcAft>
                <a:spcPts val="0"/>
              </a:spcAft>
              <a:buClr>
                <a:srgbClr val="FB7F03"/>
              </a:buClr>
              <a:buSzPts val="3200"/>
              <a:buChar char="•"/>
            </a:pPr>
            <a:r>
              <a:rPr lang="en-US" sz="3200"/>
              <a:t>First lets import some stuff we’ll need:</a:t>
            </a:r>
            <a:endParaRPr/>
          </a:p>
          <a:p>
            <a:pPr indent="-25400" lvl="0" marL="228600" rtl="0" algn="l">
              <a:lnSpc>
                <a:spcPct val="90000"/>
              </a:lnSpc>
              <a:spcBef>
                <a:spcPts val="1000"/>
              </a:spcBef>
              <a:spcAft>
                <a:spcPts val="0"/>
              </a:spcAft>
              <a:buClr>
                <a:srgbClr val="FB7F03"/>
              </a:buClr>
              <a:buSzPts val="3200"/>
              <a:buNone/>
            </a:pPr>
            <a:r>
              <a:t/>
            </a:r>
            <a:endParaRPr sz="3200"/>
          </a:p>
          <a:p>
            <a:pPr indent="0" lvl="0" marL="0" rtl="0" algn="l">
              <a:lnSpc>
                <a:spcPct val="90000"/>
              </a:lnSpc>
              <a:spcBef>
                <a:spcPts val="1000"/>
              </a:spcBef>
              <a:spcAft>
                <a:spcPts val="0"/>
              </a:spcAft>
              <a:buClr>
                <a:srgbClr val="FB7F03"/>
              </a:buClr>
              <a:buSzPts val="3200"/>
              <a:buNone/>
            </a:pPr>
            <a:r>
              <a:rPr lang="en-US" sz="3200"/>
              <a:t>import RPi.GPIO as GPIO</a:t>
            </a:r>
            <a:endParaRPr/>
          </a:p>
          <a:p>
            <a:pPr indent="0" lvl="0" marL="0" rtl="0" algn="l">
              <a:lnSpc>
                <a:spcPct val="90000"/>
              </a:lnSpc>
              <a:spcBef>
                <a:spcPts val="1000"/>
              </a:spcBef>
              <a:spcAft>
                <a:spcPts val="0"/>
              </a:spcAft>
              <a:buClr>
                <a:srgbClr val="FB7F03"/>
              </a:buClr>
              <a:buSzPts val="3200"/>
              <a:buNone/>
            </a:pPr>
            <a:r>
              <a:rPr lang="en-US" sz="3200"/>
              <a:t>from time import sleep </a:t>
            </a:r>
            <a:endParaRPr/>
          </a:p>
          <a:p>
            <a:pPr indent="0" lvl="0" marL="0" rtl="0" algn="l">
              <a:lnSpc>
                <a:spcPct val="90000"/>
              </a:lnSpc>
              <a:spcBef>
                <a:spcPts val="1000"/>
              </a:spcBef>
              <a:spcAft>
                <a:spcPts val="0"/>
              </a:spcAft>
              <a:buClr>
                <a:srgbClr val="FB7F03"/>
              </a:buClr>
              <a:buSzPts val="3200"/>
              <a:buNone/>
            </a:pPr>
            <a:r>
              <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2020-02-08T15:26:41Z</dcterms:created>
  <dc:creator>mark blair</dc:creator>
</cp:coreProperties>
</file>